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366" r:id="rId3"/>
    <p:sldId id="367" r:id="rId4"/>
    <p:sldId id="368" r:id="rId5"/>
    <p:sldId id="369" r:id="rId6"/>
    <p:sldId id="371" r:id="rId7"/>
    <p:sldId id="370" r:id="rId8"/>
    <p:sldId id="394" r:id="rId9"/>
    <p:sldId id="372" r:id="rId10"/>
    <p:sldId id="398" r:id="rId11"/>
    <p:sldId id="379" r:id="rId12"/>
    <p:sldId id="380" r:id="rId13"/>
    <p:sldId id="381" r:id="rId14"/>
    <p:sldId id="382" r:id="rId15"/>
    <p:sldId id="374" r:id="rId16"/>
    <p:sldId id="395" r:id="rId17"/>
    <p:sldId id="377" r:id="rId18"/>
    <p:sldId id="378" r:id="rId19"/>
    <p:sldId id="396" r:id="rId20"/>
    <p:sldId id="384" r:id="rId21"/>
    <p:sldId id="385" r:id="rId22"/>
    <p:sldId id="386" r:id="rId23"/>
    <p:sldId id="397" r:id="rId24"/>
    <p:sldId id="399" r:id="rId25"/>
    <p:sldId id="400" r:id="rId26"/>
    <p:sldId id="388" r:id="rId27"/>
    <p:sldId id="389" r:id="rId28"/>
    <p:sldId id="391" r:id="rId29"/>
    <p:sldId id="390" r:id="rId30"/>
    <p:sldId id="392" r:id="rId31"/>
    <p:sldId id="393"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782"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30-08-2023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38547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1559028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801678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83895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50020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E46B25C-9398-4198-AC2B-03BEA4BA3B6C}" type="datetimeFigureOut">
              <a:rPr lang="en-IN" smtClean="0"/>
              <a:t>30-08-2023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15585138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E46B25C-9398-4198-AC2B-03BEA4BA3B6C}" type="datetimeFigureOut">
              <a:rPr lang="en-IN" smtClean="0"/>
              <a:t>30-08-2023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363022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30-08-2023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797871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30-08-2023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071966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30-08-2023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720714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46B25C-9398-4198-AC2B-03BEA4BA3B6C}" type="datetimeFigureOut">
              <a:rPr lang="en-IN" smtClean="0"/>
              <a:t>30-08-2023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94879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9915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46B25C-9398-4198-AC2B-03BEA4BA3B6C}" type="datetimeFigureOut">
              <a:rPr lang="en-IN" smtClean="0"/>
              <a:t>30-08-2023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899207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46B25C-9398-4198-AC2B-03BEA4BA3B6C}" type="datetimeFigureOut">
              <a:rPr lang="en-IN" smtClean="0"/>
              <a:t>30-08-2023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823508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6B25C-9398-4198-AC2B-03BEA4BA3B6C}" type="datetimeFigureOut">
              <a:rPr lang="en-IN" smtClean="0"/>
              <a:t>30-08-2023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4178671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910063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30-08-2023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585742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E46B25C-9398-4198-AC2B-03BEA4BA3B6C}" type="datetimeFigureOut">
              <a:rPr lang="en-IN" smtClean="0"/>
              <a:t>30-08-2023</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9E92610-4BC4-4C09-A189-28FFBB4F502A}" type="slidenum">
              <a:rPr lang="en-IN" smtClean="0"/>
              <a:t>‹#›</a:t>
            </a:fld>
            <a:endParaRPr lang="en-IN"/>
          </a:p>
        </p:txBody>
      </p:sp>
    </p:spTree>
    <p:extLst>
      <p:ext uri="{BB962C8B-B14F-4D97-AF65-F5344CB8AC3E}">
        <p14:creationId xmlns:p14="http://schemas.microsoft.com/office/powerpoint/2010/main" val="420300073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image" Target="../media/image25.gif"/><Relationship Id="rId1" Type="http://schemas.openxmlformats.org/officeDocument/2006/relationships/slideLayout" Target="../slideLayouts/slideLayout2.xml"/><Relationship Id="rId5" Type="http://schemas.openxmlformats.org/officeDocument/2006/relationships/hyperlink" Target="https://reactjs.org/docs/" TargetMode="External"/><Relationship Id="rId4" Type="http://schemas.openxmlformats.org/officeDocument/2006/relationships/hyperlink" Target="https://javaee.github.io/javaee-spec/javadoc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04336-9FA8-AA17-4C87-83ACD962C725}"/>
              </a:ext>
            </a:extLst>
          </p:cNvPr>
          <p:cNvSpPr>
            <a:spLocks noGrp="1"/>
          </p:cNvSpPr>
          <p:nvPr>
            <p:ph type="ctrTitle"/>
          </p:nvPr>
        </p:nvSpPr>
        <p:spPr>
          <a:xfrm>
            <a:off x="1595269" y="1122363"/>
            <a:ext cx="9001462" cy="2133599"/>
          </a:xfrm>
        </p:spPr>
        <p:txBody>
          <a:bodyPr/>
          <a:lstStyle/>
          <a:p>
            <a:r>
              <a:rPr lang="en-IN" dirty="0" err="1"/>
              <a:t>Propertyguru</a:t>
            </a:r>
            <a:br>
              <a:rPr lang="en-IN" dirty="0"/>
            </a:br>
            <a:br>
              <a:rPr lang="en-IN" dirty="0"/>
            </a:br>
            <a:r>
              <a:rPr lang="en-IN" sz="2800" dirty="0"/>
              <a:t>Online property dealing site</a:t>
            </a:r>
          </a:p>
        </p:txBody>
      </p:sp>
      <p:sp>
        <p:nvSpPr>
          <p:cNvPr id="3" name="Subtitle 2">
            <a:extLst>
              <a:ext uri="{FF2B5EF4-FFF2-40B4-BE49-F238E27FC236}">
                <a16:creationId xmlns:a16="http://schemas.microsoft.com/office/drawing/2014/main" id="{2891B6AA-2361-1C3D-2439-5D991B09FED2}"/>
              </a:ext>
            </a:extLst>
          </p:cNvPr>
          <p:cNvSpPr>
            <a:spLocks noGrp="1"/>
          </p:cNvSpPr>
          <p:nvPr>
            <p:ph type="subTitle" idx="1"/>
          </p:nvPr>
        </p:nvSpPr>
        <p:spPr/>
        <p:txBody>
          <a:bodyPr/>
          <a:lstStyle/>
          <a:p>
            <a:r>
              <a:rPr lang="en-IN" dirty="0"/>
              <a:t>Presented By</a:t>
            </a:r>
          </a:p>
          <a:p>
            <a:r>
              <a:rPr lang="en-IN" dirty="0"/>
              <a:t>Amey Bhosale(233144)</a:t>
            </a:r>
          </a:p>
          <a:p>
            <a:r>
              <a:rPr lang="en-IN" dirty="0"/>
              <a:t>Siddhesh Patil(233179)</a:t>
            </a:r>
          </a:p>
        </p:txBody>
      </p:sp>
    </p:spTree>
    <p:extLst>
      <p:ext uri="{BB962C8B-B14F-4D97-AF65-F5344CB8AC3E}">
        <p14:creationId xmlns:p14="http://schemas.microsoft.com/office/powerpoint/2010/main" val="4111560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750F2-B8EB-BEAC-6FDB-5DB9CDE6D641}"/>
              </a:ext>
            </a:extLst>
          </p:cNvPr>
          <p:cNvSpPr>
            <a:spLocks noGrp="1"/>
          </p:cNvSpPr>
          <p:nvPr>
            <p:ph type="title"/>
          </p:nvPr>
        </p:nvSpPr>
        <p:spPr/>
        <p:txBody>
          <a:bodyPr/>
          <a:lstStyle/>
          <a:p>
            <a:r>
              <a:rPr lang="en-IN" dirty="0"/>
              <a:t>Owner and buyer use case diagram</a:t>
            </a:r>
          </a:p>
        </p:txBody>
      </p:sp>
      <p:pic>
        <p:nvPicPr>
          <p:cNvPr id="6" name="Content Placeholder 5">
            <a:extLst>
              <a:ext uri="{FF2B5EF4-FFF2-40B4-BE49-F238E27FC236}">
                <a16:creationId xmlns:a16="http://schemas.microsoft.com/office/drawing/2014/main" id="{89C63EF7-6C36-896A-AE39-5FAD9A98F2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407368" y="1827587"/>
            <a:ext cx="4138010" cy="4528390"/>
          </a:xfrm>
        </p:spPr>
      </p:pic>
      <p:pic>
        <p:nvPicPr>
          <p:cNvPr id="8" name="Content Placeholder 7">
            <a:extLst>
              <a:ext uri="{FF2B5EF4-FFF2-40B4-BE49-F238E27FC236}">
                <a16:creationId xmlns:a16="http://schemas.microsoft.com/office/drawing/2014/main" id="{BE0B62BF-0662-835A-6858-43410C50670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975454" y="1858963"/>
            <a:ext cx="4292102" cy="4465637"/>
          </a:xfrm>
        </p:spPr>
      </p:pic>
    </p:spTree>
    <p:extLst>
      <p:ext uri="{BB962C8B-B14F-4D97-AF65-F5344CB8AC3E}">
        <p14:creationId xmlns:p14="http://schemas.microsoft.com/office/powerpoint/2010/main" val="538005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A05DF-ABB9-2F62-96EA-C12ED14CCC9F}"/>
              </a:ext>
            </a:extLst>
          </p:cNvPr>
          <p:cNvSpPr>
            <a:spLocks noGrp="1"/>
          </p:cNvSpPr>
          <p:nvPr>
            <p:ph type="title"/>
          </p:nvPr>
        </p:nvSpPr>
        <p:spPr>
          <a:xfrm>
            <a:off x="919119" y="135181"/>
            <a:ext cx="10353761" cy="1326321"/>
          </a:xfrm>
        </p:spPr>
        <p:txBody>
          <a:bodyPr/>
          <a:lstStyle/>
          <a:p>
            <a:r>
              <a:rPr lang="en-IN" dirty="0"/>
              <a:t>Sequence diagrams</a:t>
            </a:r>
          </a:p>
        </p:txBody>
      </p:sp>
      <p:pic>
        <p:nvPicPr>
          <p:cNvPr id="5" name="Content Placeholder 4">
            <a:extLst>
              <a:ext uri="{FF2B5EF4-FFF2-40B4-BE49-F238E27FC236}">
                <a16:creationId xmlns:a16="http://schemas.microsoft.com/office/drawing/2014/main" id="{5ABC13EB-AF7A-4FEA-1209-E9C5F1F53C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8930" y="1466237"/>
            <a:ext cx="6802635" cy="5256582"/>
          </a:xfrm>
        </p:spPr>
      </p:pic>
    </p:spTree>
    <p:extLst>
      <p:ext uri="{BB962C8B-B14F-4D97-AF65-F5344CB8AC3E}">
        <p14:creationId xmlns:p14="http://schemas.microsoft.com/office/powerpoint/2010/main" val="2370840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D9C35-0E21-1A6A-CE7C-414B87B0D477}"/>
              </a:ext>
            </a:extLst>
          </p:cNvPr>
          <p:cNvSpPr>
            <a:spLocks noGrp="1"/>
          </p:cNvSpPr>
          <p:nvPr>
            <p:ph type="title"/>
          </p:nvPr>
        </p:nvSpPr>
        <p:spPr>
          <a:xfrm>
            <a:off x="913793" y="236743"/>
            <a:ext cx="10353761" cy="1326321"/>
          </a:xfrm>
        </p:spPr>
        <p:txBody>
          <a:bodyPr/>
          <a:lstStyle/>
          <a:p>
            <a:r>
              <a:rPr lang="en-IN" dirty="0"/>
              <a:t>Login sequence</a:t>
            </a:r>
          </a:p>
        </p:txBody>
      </p:sp>
      <p:pic>
        <p:nvPicPr>
          <p:cNvPr id="5" name="Content Placeholder 4">
            <a:extLst>
              <a:ext uri="{FF2B5EF4-FFF2-40B4-BE49-F238E27FC236}">
                <a16:creationId xmlns:a16="http://schemas.microsoft.com/office/drawing/2014/main" id="{E5F41EC2-6824-B16D-2023-FA0F4A4A4C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99902" y="2095500"/>
            <a:ext cx="4782670" cy="3695700"/>
          </a:xfrm>
        </p:spPr>
      </p:pic>
    </p:spTree>
    <p:extLst>
      <p:ext uri="{BB962C8B-B14F-4D97-AF65-F5344CB8AC3E}">
        <p14:creationId xmlns:p14="http://schemas.microsoft.com/office/powerpoint/2010/main" val="881708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E47FD-A706-9483-3833-7163612FC841}"/>
              </a:ext>
            </a:extLst>
          </p:cNvPr>
          <p:cNvSpPr>
            <a:spLocks noGrp="1"/>
          </p:cNvSpPr>
          <p:nvPr>
            <p:ph type="title"/>
          </p:nvPr>
        </p:nvSpPr>
        <p:spPr>
          <a:xfrm>
            <a:off x="919119" y="146613"/>
            <a:ext cx="10353761" cy="1326321"/>
          </a:xfrm>
        </p:spPr>
        <p:txBody>
          <a:bodyPr/>
          <a:lstStyle/>
          <a:p>
            <a:r>
              <a:rPr lang="en-IN" dirty="0"/>
              <a:t>Registration sequence</a:t>
            </a:r>
          </a:p>
        </p:txBody>
      </p:sp>
      <p:pic>
        <p:nvPicPr>
          <p:cNvPr id="5" name="Content Placeholder 4">
            <a:extLst>
              <a:ext uri="{FF2B5EF4-FFF2-40B4-BE49-F238E27FC236}">
                <a16:creationId xmlns:a16="http://schemas.microsoft.com/office/drawing/2014/main" id="{738BA466-8C83-D192-2D45-5B6A1BCBE4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0963" y="2095500"/>
            <a:ext cx="4900548" cy="3695700"/>
          </a:xfrm>
        </p:spPr>
      </p:pic>
    </p:spTree>
    <p:extLst>
      <p:ext uri="{BB962C8B-B14F-4D97-AF65-F5344CB8AC3E}">
        <p14:creationId xmlns:p14="http://schemas.microsoft.com/office/powerpoint/2010/main" val="1316636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27DD4-0175-33EC-74AF-3BFBDCC9C95E}"/>
              </a:ext>
            </a:extLst>
          </p:cNvPr>
          <p:cNvSpPr>
            <a:spLocks noGrp="1"/>
          </p:cNvSpPr>
          <p:nvPr>
            <p:ph type="title"/>
          </p:nvPr>
        </p:nvSpPr>
        <p:spPr>
          <a:xfrm>
            <a:off x="919119" y="135038"/>
            <a:ext cx="10353761" cy="1326321"/>
          </a:xfrm>
        </p:spPr>
        <p:txBody>
          <a:bodyPr/>
          <a:lstStyle/>
          <a:p>
            <a:r>
              <a:rPr lang="en-IN" dirty="0"/>
              <a:t>Forgot password sequence</a:t>
            </a:r>
          </a:p>
        </p:txBody>
      </p:sp>
      <p:pic>
        <p:nvPicPr>
          <p:cNvPr id="5" name="Content Placeholder 4">
            <a:extLst>
              <a:ext uri="{FF2B5EF4-FFF2-40B4-BE49-F238E27FC236}">
                <a16:creationId xmlns:a16="http://schemas.microsoft.com/office/drawing/2014/main" id="{DCD83C2B-9D78-5357-0303-320DCCF20C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4501" y="1103069"/>
            <a:ext cx="7142998" cy="5498902"/>
          </a:xfrm>
        </p:spPr>
      </p:pic>
    </p:spTree>
    <p:extLst>
      <p:ext uri="{BB962C8B-B14F-4D97-AF65-F5344CB8AC3E}">
        <p14:creationId xmlns:p14="http://schemas.microsoft.com/office/powerpoint/2010/main" val="1590841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9119" y="2765839"/>
            <a:ext cx="10353761" cy="1326321"/>
          </a:xfrm>
        </p:spPr>
        <p:txBody>
          <a:bodyPr>
            <a:normAutofit/>
          </a:bodyPr>
          <a:lstStyle/>
          <a:p>
            <a:r>
              <a:rPr lang="en-IN" sz="4800" dirty="0"/>
              <a:t>screenshots</a:t>
            </a:r>
          </a:p>
        </p:txBody>
      </p:sp>
    </p:spTree>
    <p:extLst>
      <p:ext uri="{BB962C8B-B14F-4D97-AF65-F5344CB8AC3E}">
        <p14:creationId xmlns:p14="http://schemas.microsoft.com/office/powerpoint/2010/main" val="2281090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6DE19-16AF-9B59-79E9-8C1EA93D58FF}"/>
              </a:ext>
            </a:extLst>
          </p:cNvPr>
          <p:cNvSpPr>
            <a:spLocks noGrp="1"/>
          </p:cNvSpPr>
          <p:nvPr>
            <p:ph type="title"/>
          </p:nvPr>
        </p:nvSpPr>
        <p:spPr/>
        <p:txBody>
          <a:bodyPr/>
          <a:lstStyle/>
          <a:p>
            <a:r>
              <a:rPr lang="en-IN" dirty="0"/>
              <a:t>User registration and login page</a:t>
            </a:r>
          </a:p>
        </p:txBody>
      </p:sp>
      <p:pic>
        <p:nvPicPr>
          <p:cNvPr id="6" name="Content Placeholder 5">
            <a:extLst>
              <a:ext uri="{FF2B5EF4-FFF2-40B4-BE49-F238E27FC236}">
                <a16:creationId xmlns:a16="http://schemas.microsoft.com/office/drawing/2014/main" id="{EC28C5E5-56AF-0E4B-ACC0-4EEDEFE721C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8680" y="2370668"/>
            <a:ext cx="5579533" cy="3309408"/>
          </a:xfrm>
        </p:spPr>
      </p:pic>
      <p:pic>
        <p:nvPicPr>
          <p:cNvPr id="8" name="Content Placeholder 7">
            <a:extLst>
              <a:ext uri="{FF2B5EF4-FFF2-40B4-BE49-F238E27FC236}">
                <a16:creationId xmlns:a16="http://schemas.microsoft.com/office/drawing/2014/main" id="{527EDEFC-584B-7228-EC9F-D76A6113574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3788" y="2370668"/>
            <a:ext cx="5510212" cy="3309408"/>
          </a:xfrm>
        </p:spPr>
      </p:pic>
    </p:spTree>
    <p:extLst>
      <p:ext uri="{BB962C8B-B14F-4D97-AF65-F5344CB8AC3E}">
        <p14:creationId xmlns:p14="http://schemas.microsoft.com/office/powerpoint/2010/main" val="3172371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3795" y="223520"/>
            <a:ext cx="10353761" cy="1326321"/>
          </a:xfrm>
        </p:spPr>
        <p:txBody>
          <a:bodyPr/>
          <a:lstStyle/>
          <a:p>
            <a:r>
              <a:rPr lang="en-IN" dirty="0"/>
              <a:t>Reset password and email from PROPERTYGURU</a:t>
            </a:r>
          </a:p>
        </p:txBody>
      </p:sp>
      <p:pic>
        <p:nvPicPr>
          <p:cNvPr id="8" name="Content Placeholder 7">
            <a:extLst>
              <a:ext uri="{FF2B5EF4-FFF2-40B4-BE49-F238E27FC236}">
                <a16:creationId xmlns:a16="http://schemas.microsoft.com/office/drawing/2014/main" id="{B7963121-1C5F-3A37-A65E-5DC4B2EA92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1001" y="1973755"/>
            <a:ext cx="6655742" cy="3743855"/>
          </a:xfrm>
        </p:spPr>
      </p:pic>
    </p:spTree>
    <p:extLst>
      <p:ext uri="{BB962C8B-B14F-4D97-AF65-F5344CB8AC3E}">
        <p14:creationId xmlns:p14="http://schemas.microsoft.com/office/powerpoint/2010/main" val="605874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p:txBody>
          <a:bodyPr/>
          <a:lstStyle/>
          <a:p>
            <a:r>
              <a:rPr lang="en-IN" dirty="0"/>
              <a:t>Dashboard after successful login</a:t>
            </a:r>
          </a:p>
        </p:txBody>
      </p:sp>
      <p:pic>
        <p:nvPicPr>
          <p:cNvPr id="7" name="Content Placeholder 6">
            <a:extLst>
              <a:ext uri="{FF2B5EF4-FFF2-40B4-BE49-F238E27FC236}">
                <a16:creationId xmlns:a16="http://schemas.microsoft.com/office/drawing/2014/main" id="{917C63E3-C7EC-546D-8DD5-19960F3BF1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0846" y="2019299"/>
            <a:ext cx="7670800" cy="4314825"/>
          </a:xfrm>
        </p:spPr>
      </p:pic>
    </p:spTree>
    <p:extLst>
      <p:ext uri="{BB962C8B-B14F-4D97-AF65-F5344CB8AC3E}">
        <p14:creationId xmlns:p14="http://schemas.microsoft.com/office/powerpoint/2010/main" val="3264165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256B5-F115-53C0-6988-609D8F6EC5E3}"/>
              </a:ext>
            </a:extLst>
          </p:cNvPr>
          <p:cNvSpPr>
            <a:spLocks noGrp="1"/>
          </p:cNvSpPr>
          <p:nvPr>
            <p:ph type="title"/>
          </p:nvPr>
        </p:nvSpPr>
        <p:spPr/>
        <p:txBody>
          <a:bodyPr/>
          <a:lstStyle/>
          <a:p>
            <a:r>
              <a:rPr lang="en-IN" dirty="0"/>
              <a:t>Property and owner details</a:t>
            </a:r>
          </a:p>
        </p:txBody>
      </p:sp>
      <p:pic>
        <p:nvPicPr>
          <p:cNvPr id="6" name="Content Placeholder 5">
            <a:extLst>
              <a:ext uri="{FF2B5EF4-FFF2-40B4-BE49-F238E27FC236}">
                <a16:creationId xmlns:a16="http://schemas.microsoft.com/office/drawing/2014/main" id="{433AC9F4-D732-108B-D97F-95D71F17559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42900" y="2503488"/>
            <a:ext cx="5676900" cy="3193256"/>
          </a:xfrm>
        </p:spPr>
      </p:pic>
      <p:pic>
        <p:nvPicPr>
          <p:cNvPr id="7" name="Content Placeholder 6">
            <a:extLst>
              <a:ext uri="{FF2B5EF4-FFF2-40B4-BE49-F238E27FC236}">
                <a16:creationId xmlns:a16="http://schemas.microsoft.com/office/drawing/2014/main" id="{63D6D018-B112-5B46-B2C1-8F9E8C413EA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3788" y="2468512"/>
            <a:ext cx="5671345" cy="3190131"/>
          </a:xfrm>
        </p:spPr>
      </p:pic>
    </p:spTree>
    <p:extLst>
      <p:ext uri="{BB962C8B-B14F-4D97-AF65-F5344CB8AC3E}">
        <p14:creationId xmlns:p14="http://schemas.microsoft.com/office/powerpoint/2010/main" val="1859334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EAEB9-C0C3-D441-8F17-64689B5F5EA7}"/>
              </a:ext>
            </a:extLst>
          </p:cNvPr>
          <p:cNvSpPr>
            <a:spLocks noGrp="1"/>
          </p:cNvSpPr>
          <p:nvPr>
            <p:ph type="title"/>
          </p:nvPr>
        </p:nvSpPr>
        <p:spPr/>
        <p:txBody>
          <a:bodyPr/>
          <a:lstStyle/>
          <a:p>
            <a:r>
              <a:rPr lang="en-IN" dirty="0"/>
              <a:t>Points to be discussed</a:t>
            </a:r>
          </a:p>
        </p:txBody>
      </p:sp>
      <p:sp>
        <p:nvSpPr>
          <p:cNvPr id="21" name="TextBox 20">
            <a:extLst>
              <a:ext uri="{FF2B5EF4-FFF2-40B4-BE49-F238E27FC236}">
                <a16:creationId xmlns:a16="http://schemas.microsoft.com/office/drawing/2014/main" id="{E509C3B2-41F7-A233-6AA3-7F7B23A7197C}"/>
              </a:ext>
            </a:extLst>
          </p:cNvPr>
          <p:cNvSpPr txBox="1"/>
          <p:nvPr/>
        </p:nvSpPr>
        <p:spPr>
          <a:xfrm>
            <a:off x="1521438" y="1838195"/>
            <a:ext cx="4762821" cy="4262705"/>
          </a:xfrm>
          <a:prstGeom prst="rect">
            <a:avLst/>
          </a:prstGeom>
          <a:noFill/>
        </p:spPr>
        <p:txBody>
          <a:bodyPr wrap="square" rtlCol="0">
            <a:spAutoFit/>
          </a:bodyPr>
          <a:lstStyle/>
          <a:p>
            <a:pPr marL="274320" lvl="0" indent="-274320">
              <a:spcBef>
                <a:spcPts val="600"/>
              </a:spcBef>
              <a:buClr>
                <a:schemeClr val="tx2"/>
              </a:buClr>
              <a:buSzPct val="73000"/>
              <a:buFont typeface="Wingdings 2"/>
              <a:buChar char=""/>
              <a:defRPr/>
            </a:pPr>
            <a:r>
              <a:rPr lang="en-US" b="1" dirty="0"/>
              <a:t>Introduction</a:t>
            </a:r>
            <a:endParaRPr lang="en-US" sz="1400" b="1" dirty="0"/>
          </a:p>
          <a:p>
            <a:pPr marL="274320" lvl="0" indent="-274320">
              <a:spcBef>
                <a:spcPts val="600"/>
              </a:spcBef>
              <a:buClr>
                <a:schemeClr val="tx2"/>
              </a:buClr>
              <a:buSzPct val="73000"/>
              <a:buFont typeface="Wingdings 2"/>
              <a:buChar char=""/>
              <a:defRPr/>
            </a:pPr>
            <a:r>
              <a:rPr lang="en-US" b="1" dirty="0"/>
              <a:t>Objectives</a:t>
            </a:r>
          </a:p>
          <a:p>
            <a:pPr marL="274320" lvl="0" indent="-274320">
              <a:spcBef>
                <a:spcPts val="600"/>
              </a:spcBef>
              <a:buClr>
                <a:schemeClr val="tx2"/>
              </a:buClr>
              <a:buSzPct val="73000"/>
              <a:buFont typeface="Wingdings 2"/>
              <a:buChar char=""/>
              <a:defRPr/>
            </a:pPr>
            <a:r>
              <a:rPr lang="en-GB" b="1" dirty="0"/>
              <a:t>UML Diagrams</a:t>
            </a:r>
          </a:p>
          <a:p>
            <a:pPr marL="274320" indent="-274320">
              <a:spcBef>
                <a:spcPts val="600"/>
              </a:spcBef>
              <a:buClr>
                <a:schemeClr val="tx2"/>
              </a:buClr>
              <a:buSzPct val="73000"/>
              <a:buFont typeface="Wingdings 2"/>
              <a:buChar char=""/>
              <a:defRPr/>
            </a:pPr>
            <a:r>
              <a:rPr lang="en-US" b="1" dirty="0"/>
              <a:t>Screenshots</a:t>
            </a:r>
          </a:p>
          <a:p>
            <a:pPr marL="274320" indent="-274320">
              <a:spcBef>
                <a:spcPts val="600"/>
              </a:spcBef>
              <a:buClr>
                <a:schemeClr val="tx2"/>
              </a:buClr>
              <a:buSzPct val="73000"/>
              <a:buFont typeface="Wingdings 2"/>
              <a:buChar char=""/>
              <a:defRPr/>
            </a:pPr>
            <a:r>
              <a:rPr lang="en-US" b="1" dirty="0"/>
              <a:t>Specification</a:t>
            </a:r>
          </a:p>
          <a:p>
            <a:pPr marL="274320" lvl="0" indent="-274320">
              <a:spcBef>
                <a:spcPts val="600"/>
              </a:spcBef>
              <a:buClr>
                <a:schemeClr val="tx2"/>
              </a:buClr>
              <a:buSzPct val="73000"/>
              <a:buFont typeface="Wingdings 2"/>
              <a:buChar char=""/>
              <a:defRPr/>
            </a:pPr>
            <a:r>
              <a:rPr lang="en-GB" b="1" dirty="0"/>
              <a:t>S/W and H/W Requirement</a:t>
            </a:r>
          </a:p>
          <a:p>
            <a:pPr marL="274320" lvl="0" indent="-274320">
              <a:spcBef>
                <a:spcPts val="600"/>
              </a:spcBef>
              <a:buClr>
                <a:schemeClr val="tx2"/>
              </a:buClr>
              <a:buSzPct val="73000"/>
              <a:buFont typeface="Wingdings 2"/>
              <a:buChar char=""/>
              <a:defRPr/>
            </a:pPr>
            <a:r>
              <a:rPr lang="en-US" b="1" dirty="0"/>
              <a:t>Future Scope</a:t>
            </a:r>
          </a:p>
          <a:p>
            <a:pPr marL="274320" lvl="0" indent="-274320">
              <a:spcBef>
                <a:spcPts val="600"/>
              </a:spcBef>
              <a:buClr>
                <a:schemeClr val="tx2"/>
              </a:buClr>
              <a:buSzPct val="73000"/>
              <a:buFont typeface="Wingdings 2"/>
              <a:buChar char=""/>
              <a:defRPr/>
            </a:pPr>
            <a:r>
              <a:rPr lang="en-US" b="1" dirty="0"/>
              <a:t>Conclusion</a:t>
            </a:r>
          </a:p>
          <a:p>
            <a:pPr marL="274320" lvl="0" indent="-274320">
              <a:spcBef>
                <a:spcPts val="600"/>
              </a:spcBef>
              <a:buClr>
                <a:schemeClr val="tx2"/>
              </a:buClr>
              <a:buSzPct val="73000"/>
              <a:defRPr/>
            </a:pPr>
            <a:endParaRPr lang="en-GB" b="1" dirty="0"/>
          </a:p>
          <a:p>
            <a:pPr marL="274320" indent="-274320">
              <a:spcBef>
                <a:spcPts val="600"/>
              </a:spcBef>
              <a:buClr>
                <a:schemeClr val="tx2"/>
              </a:buClr>
              <a:buSzPct val="73000"/>
              <a:buFont typeface="Wingdings 2"/>
              <a:buChar char=""/>
              <a:defRPr/>
            </a:pPr>
            <a:endParaRPr lang="en-US" b="1" dirty="0"/>
          </a:p>
          <a:p>
            <a:pPr marL="274320" indent="-274320">
              <a:spcBef>
                <a:spcPts val="600"/>
              </a:spcBef>
              <a:buClr>
                <a:schemeClr val="tx2"/>
              </a:buClr>
              <a:buSzPct val="73000"/>
              <a:buFont typeface="Wingdings 2"/>
              <a:buChar char=""/>
              <a:defRPr/>
            </a:pPr>
            <a:endParaRPr lang="en-US" b="1" dirty="0"/>
          </a:p>
          <a:p>
            <a:pPr marL="274320" lvl="0" indent="-274320">
              <a:spcBef>
                <a:spcPts val="600"/>
              </a:spcBef>
              <a:buClr>
                <a:schemeClr val="tx2"/>
              </a:buClr>
              <a:buSzPct val="73000"/>
              <a:buFont typeface="Wingdings 2"/>
              <a:buChar char=""/>
              <a:defRPr/>
            </a:pPr>
            <a:endParaRPr lang="en-US" b="1" dirty="0"/>
          </a:p>
        </p:txBody>
      </p:sp>
    </p:spTree>
    <p:extLst>
      <p:ext uri="{BB962C8B-B14F-4D97-AF65-F5344CB8AC3E}">
        <p14:creationId xmlns:p14="http://schemas.microsoft.com/office/powerpoint/2010/main" val="314308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D0DB-B8AB-114C-EBE3-D466732645E8}"/>
              </a:ext>
            </a:extLst>
          </p:cNvPr>
          <p:cNvSpPr>
            <a:spLocks noGrp="1"/>
          </p:cNvSpPr>
          <p:nvPr>
            <p:ph type="title"/>
          </p:nvPr>
        </p:nvSpPr>
        <p:spPr/>
        <p:txBody>
          <a:bodyPr/>
          <a:lstStyle/>
          <a:p>
            <a:r>
              <a:rPr lang="en-IN" dirty="0"/>
              <a:t>Book appointment</a:t>
            </a:r>
          </a:p>
        </p:txBody>
      </p:sp>
      <p:pic>
        <p:nvPicPr>
          <p:cNvPr id="7" name="Content Placeholder 6">
            <a:extLst>
              <a:ext uri="{FF2B5EF4-FFF2-40B4-BE49-F238E27FC236}">
                <a16:creationId xmlns:a16="http://schemas.microsoft.com/office/drawing/2014/main" id="{7DE3487C-9645-AC12-8CD6-9ADB9E3408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147" y="2275286"/>
            <a:ext cx="5537728" cy="3114972"/>
          </a:xfrm>
        </p:spPr>
      </p:pic>
      <p:pic>
        <p:nvPicPr>
          <p:cNvPr id="3" name="Content Placeholder 7">
            <a:extLst>
              <a:ext uri="{FF2B5EF4-FFF2-40B4-BE49-F238E27FC236}">
                <a16:creationId xmlns:a16="http://schemas.microsoft.com/office/drawing/2014/main" id="{8A097B0D-DB77-43C8-2240-B2FBCE09AE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1341" y="2323356"/>
            <a:ext cx="5370512" cy="3020912"/>
          </a:xfrm>
          <a:prstGeom prst="rect">
            <a:avLst/>
          </a:prstGeom>
        </p:spPr>
      </p:pic>
    </p:spTree>
    <p:extLst>
      <p:ext uri="{BB962C8B-B14F-4D97-AF65-F5344CB8AC3E}">
        <p14:creationId xmlns:p14="http://schemas.microsoft.com/office/powerpoint/2010/main" val="1674950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0DF95-A364-79A9-30E2-68BD3EDDECBE}"/>
              </a:ext>
            </a:extLst>
          </p:cNvPr>
          <p:cNvSpPr>
            <a:spLocks noGrp="1"/>
          </p:cNvSpPr>
          <p:nvPr>
            <p:ph type="title"/>
          </p:nvPr>
        </p:nvSpPr>
        <p:spPr/>
        <p:txBody>
          <a:bodyPr/>
          <a:lstStyle/>
          <a:p>
            <a:r>
              <a:rPr lang="en-IN" dirty="0"/>
              <a:t>Wishlist</a:t>
            </a:r>
          </a:p>
        </p:txBody>
      </p:sp>
      <p:pic>
        <p:nvPicPr>
          <p:cNvPr id="4" name="Picture 3">
            <a:extLst>
              <a:ext uri="{FF2B5EF4-FFF2-40B4-BE49-F238E27FC236}">
                <a16:creationId xmlns:a16="http://schemas.microsoft.com/office/drawing/2014/main" id="{BCEB35F3-CBEA-34EC-3BB0-F831A8FF9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375" y="1857375"/>
            <a:ext cx="8263466" cy="4648200"/>
          </a:xfrm>
          <a:prstGeom prst="rect">
            <a:avLst/>
          </a:prstGeom>
        </p:spPr>
      </p:pic>
    </p:spTree>
    <p:extLst>
      <p:ext uri="{BB962C8B-B14F-4D97-AF65-F5344CB8AC3E}">
        <p14:creationId xmlns:p14="http://schemas.microsoft.com/office/powerpoint/2010/main" val="38810716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1892-FD4E-28E2-5449-0DCA3001A7D2}"/>
              </a:ext>
            </a:extLst>
          </p:cNvPr>
          <p:cNvSpPr>
            <a:spLocks noGrp="1"/>
          </p:cNvSpPr>
          <p:nvPr>
            <p:ph type="title"/>
          </p:nvPr>
        </p:nvSpPr>
        <p:spPr/>
        <p:txBody>
          <a:bodyPr/>
          <a:lstStyle/>
          <a:p>
            <a:r>
              <a:rPr lang="en-IN" dirty="0"/>
              <a:t>Update password</a:t>
            </a:r>
          </a:p>
        </p:txBody>
      </p:sp>
      <p:pic>
        <p:nvPicPr>
          <p:cNvPr id="7" name="Content Placeholder 6">
            <a:extLst>
              <a:ext uri="{FF2B5EF4-FFF2-40B4-BE49-F238E27FC236}">
                <a16:creationId xmlns:a16="http://schemas.microsoft.com/office/drawing/2014/main" id="{F2A14C43-F77A-085D-C045-565B70544C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0421" y="2095500"/>
            <a:ext cx="7382933" cy="4152900"/>
          </a:xfrm>
        </p:spPr>
      </p:pic>
    </p:spTree>
    <p:extLst>
      <p:ext uri="{BB962C8B-B14F-4D97-AF65-F5344CB8AC3E}">
        <p14:creationId xmlns:p14="http://schemas.microsoft.com/office/powerpoint/2010/main" val="17667520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9A9EA-32A0-6A10-A072-ADC267A2D0F2}"/>
              </a:ext>
            </a:extLst>
          </p:cNvPr>
          <p:cNvSpPr>
            <a:spLocks noGrp="1"/>
          </p:cNvSpPr>
          <p:nvPr>
            <p:ph type="title"/>
          </p:nvPr>
        </p:nvSpPr>
        <p:spPr/>
        <p:txBody>
          <a:bodyPr/>
          <a:lstStyle/>
          <a:p>
            <a:r>
              <a:rPr lang="en-IN" dirty="0"/>
              <a:t>Admin dashboard</a:t>
            </a:r>
          </a:p>
        </p:txBody>
      </p:sp>
      <p:pic>
        <p:nvPicPr>
          <p:cNvPr id="6" name="Content Placeholder 5">
            <a:extLst>
              <a:ext uri="{FF2B5EF4-FFF2-40B4-BE49-F238E27FC236}">
                <a16:creationId xmlns:a16="http://schemas.microsoft.com/office/drawing/2014/main" id="{C5D22391-8478-CE79-503B-99A82B3932C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28978" y="2503488"/>
            <a:ext cx="5590822" cy="3144837"/>
          </a:xfrm>
        </p:spPr>
      </p:pic>
      <p:pic>
        <p:nvPicPr>
          <p:cNvPr id="8" name="Content Placeholder 7">
            <a:extLst>
              <a:ext uri="{FF2B5EF4-FFF2-40B4-BE49-F238E27FC236}">
                <a16:creationId xmlns:a16="http://schemas.microsoft.com/office/drawing/2014/main" id="{C36E3353-B1A7-CB7E-DFBB-8F33E0EB9BF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3788" y="2506613"/>
            <a:ext cx="5585267" cy="3141712"/>
          </a:xfrm>
        </p:spPr>
      </p:pic>
    </p:spTree>
    <p:extLst>
      <p:ext uri="{BB962C8B-B14F-4D97-AF65-F5344CB8AC3E}">
        <p14:creationId xmlns:p14="http://schemas.microsoft.com/office/powerpoint/2010/main" val="2494223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985DA-99AB-8BE6-4F76-F86E6BF0903B}"/>
              </a:ext>
            </a:extLst>
          </p:cNvPr>
          <p:cNvSpPr>
            <a:spLocks noGrp="1"/>
          </p:cNvSpPr>
          <p:nvPr>
            <p:ph type="title"/>
          </p:nvPr>
        </p:nvSpPr>
        <p:spPr/>
        <p:txBody>
          <a:bodyPr/>
          <a:lstStyle/>
          <a:p>
            <a:r>
              <a:rPr lang="en-US" dirty="0"/>
              <a:t>OWNER DASHBOARD</a:t>
            </a:r>
            <a:endParaRPr lang="en-IN" dirty="0"/>
          </a:p>
        </p:txBody>
      </p:sp>
      <p:pic>
        <p:nvPicPr>
          <p:cNvPr id="5" name="Content Placeholder 4">
            <a:extLst>
              <a:ext uri="{FF2B5EF4-FFF2-40B4-BE49-F238E27FC236}">
                <a16:creationId xmlns:a16="http://schemas.microsoft.com/office/drawing/2014/main" id="{EE0DF906-B598-9C5A-DC7C-29872E7CFF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2796" y="1901130"/>
            <a:ext cx="7728479" cy="4347270"/>
          </a:xfrm>
        </p:spPr>
      </p:pic>
    </p:spTree>
    <p:extLst>
      <p:ext uri="{BB962C8B-B14F-4D97-AF65-F5344CB8AC3E}">
        <p14:creationId xmlns:p14="http://schemas.microsoft.com/office/powerpoint/2010/main" val="683994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86408-0640-78DF-E5E9-34ED102727A9}"/>
              </a:ext>
            </a:extLst>
          </p:cNvPr>
          <p:cNvSpPr>
            <a:spLocks noGrp="1"/>
          </p:cNvSpPr>
          <p:nvPr>
            <p:ph type="title"/>
          </p:nvPr>
        </p:nvSpPr>
        <p:spPr/>
        <p:txBody>
          <a:bodyPr/>
          <a:lstStyle/>
          <a:p>
            <a:r>
              <a:rPr lang="en-US" dirty="0"/>
              <a:t>ADD PROPERTY</a:t>
            </a:r>
            <a:endParaRPr lang="en-IN" dirty="0"/>
          </a:p>
        </p:txBody>
      </p:sp>
      <p:pic>
        <p:nvPicPr>
          <p:cNvPr id="5" name="Content Placeholder 4">
            <a:extLst>
              <a:ext uri="{FF2B5EF4-FFF2-40B4-BE49-F238E27FC236}">
                <a16:creationId xmlns:a16="http://schemas.microsoft.com/office/drawing/2014/main" id="{CCD7938B-E616-C0DE-17BD-C013185C04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9446" y="1729680"/>
            <a:ext cx="8033279" cy="4518720"/>
          </a:xfrm>
        </p:spPr>
      </p:pic>
    </p:spTree>
    <p:extLst>
      <p:ext uri="{BB962C8B-B14F-4D97-AF65-F5344CB8AC3E}">
        <p14:creationId xmlns:p14="http://schemas.microsoft.com/office/powerpoint/2010/main" val="1682633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35AB9-C0A3-C2D8-240D-A190619CC000}"/>
              </a:ext>
            </a:extLst>
          </p:cNvPr>
          <p:cNvSpPr>
            <a:spLocks noGrp="1"/>
          </p:cNvSpPr>
          <p:nvPr>
            <p:ph type="title"/>
          </p:nvPr>
        </p:nvSpPr>
        <p:spPr/>
        <p:txBody>
          <a:bodyPr/>
          <a:lstStyle/>
          <a:p>
            <a:r>
              <a:rPr lang="en-IN" dirty="0"/>
              <a:t>specifications</a:t>
            </a:r>
          </a:p>
        </p:txBody>
      </p:sp>
      <p:sp>
        <p:nvSpPr>
          <p:cNvPr id="4" name="TextBox 4">
            <a:extLst>
              <a:ext uri="{FF2B5EF4-FFF2-40B4-BE49-F238E27FC236}">
                <a16:creationId xmlns:a16="http://schemas.microsoft.com/office/drawing/2014/main" id="{81637828-380D-4ECF-8370-65FACB7001D9}"/>
              </a:ext>
            </a:extLst>
          </p:cNvPr>
          <p:cNvSpPr txBox="1"/>
          <p:nvPr/>
        </p:nvSpPr>
        <p:spPr>
          <a:xfrm>
            <a:off x="1139696" y="2322142"/>
            <a:ext cx="9901958" cy="25853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buFont typeface="Arial" panose="020B0604020202020204" pitchFamily="34" charset="0"/>
              <a:buChar char="•"/>
            </a:pPr>
            <a:r>
              <a:rPr lang="en-US" b="1" dirty="0"/>
              <a:t>The application will use JavaScript, jQuery and CSS as main web technologies.</a:t>
            </a:r>
          </a:p>
          <a:p>
            <a:pPr marL="285750" lvl="0" indent="-285750" algn="just">
              <a:buFont typeface="Arial" panose="020B0604020202020204" pitchFamily="34" charset="0"/>
              <a:buChar char="•"/>
            </a:pPr>
            <a:r>
              <a:rPr lang="en-US" b="1" dirty="0"/>
              <a:t>HTTP protocols are used as communication protocols. Client can access it via HTTP protocol.</a:t>
            </a:r>
          </a:p>
          <a:p>
            <a:pPr marL="285750" lvl="0" indent="-285750" algn="just">
              <a:buFont typeface="Arial" panose="020B0604020202020204" pitchFamily="34" charset="0"/>
              <a:buChar char="•"/>
            </a:pPr>
            <a:r>
              <a:rPr lang="en-GB" b="1" dirty="0"/>
              <a:t>SMTP protocol is used for Email communication.</a:t>
            </a:r>
            <a:endParaRPr lang="en-US" b="1" dirty="0"/>
          </a:p>
          <a:p>
            <a:pPr marL="285750" lvl="0" indent="-285750" algn="just">
              <a:buFont typeface="Arial" panose="020B0604020202020204" pitchFamily="34" charset="0"/>
              <a:buChar char="•"/>
            </a:pPr>
            <a:r>
              <a:rPr lang="en-US" b="1" dirty="0"/>
              <a:t>Several types of validations make this web application a secured one.</a:t>
            </a:r>
          </a:p>
          <a:p>
            <a:pPr marL="285750" lvl="0" indent="-285750" algn="just">
              <a:buFont typeface="Arial" panose="020B0604020202020204" pitchFamily="34" charset="0"/>
              <a:buChar char="•"/>
            </a:pPr>
            <a:r>
              <a:rPr lang="en-US" b="1" dirty="0"/>
              <a:t>Since </a:t>
            </a:r>
            <a:r>
              <a:rPr lang="en-US" b="1" dirty="0" err="1"/>
              <a:t>PropertyGuru</a:t>
            </a:r>
            <a:r>
              <a:rPr lang="en-US" b="1" dirty="0"/>
              <a:t> is a web-based application, internet connection must be established.</a:t>
            </a:r>
          </a:p>
          <a:p>
            <a:pPr marL="285750" lvl="0" indent="-285750" algn="just">
              <a:buFont typeface="Arial" panose="020B0604020202020204" pitchFamily="34" charset="0"/>
              <a:buChar char="•"/>
            </a:pPr>
            <a:r>
              <a:rPr lang="en-US" b="1" dirty="0"/>
              <a:t>The </a:t>
            </a:r>
            <a:r>
              <a:rPr lang="en-US" b="1" dirty="0" err="1"/>
              <a:t>PropertyGuru</a:t>
            </a:r>
            <a:r>
              <a:rPr lang="en-US" b="1" dirty="0"/>
              <a:t> will be used on PCs and will function via internet or intranet in any web browser.</a:t>
            </a:r>
          </a:p>
        </p:txBody>
      </p:sp>
    </p:spTree>
    <p:extLst>
      <p:ext uri="{BB962C8B-B14F-4D97-AF65-F5344CB8AC3E}">
        <p14:creationId xmlns:p14="http://schemas.microsoft.com/office/powerpoint/2010/main" val="28058861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042DE-82A5-D904-B9DB-B9985FE041EE}"/>
              </a:ext>
            </a:extLst>
          </p:cNvPr>
          <p:cNvSpPr>
            <a:spLocks noGrp="1"/>
          </p:cNvSpPr>
          <p:nvPr>
            <p:ph type="title"/>
          </p:nvPr>
        </p:nvSpPr>
        <p:spPr/>
        <p:txBody>
          <a:bodyPr/>
          <a:lstStyle/>
          <a:p>
            <a:r>
              <a:rPr lang="en-IN" dirty="0"/>
              <a:t>Software and hardware requirement</a:t>
            </a:r>
          </a:p>
        </p:txBody>
      </p:sp>
      <p:sp>
        <p:nvSpPr>
          <p:cNvPr id="4" name="TextBox 2">
            <a:extLst>
              <a:ext uri="{FF2B5EF4-FFF2-40B4-BE49-F238E27FC236}">
                <a16:creationId xmlns:a16="http://schemas.microsoft.com/office/drawing/2014/main" id="{81637828-380D-4ECF-8370-65FACB7001D9}"/>
              </a:ext>
            </a:extLst>
          </p:cNvPr>
          <p:cNvSpPr txBox="1"/>
          <p:nvPr/>
        </p:nvSpPr>
        <p:spPr>
          <a:xfrm>
            <a:off x="1878709" y="1935921"/>
            <a:ext cx="7939993" cy="39703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t>Server Side:</a:t>
            </a:r>
            <a:endParaRPr lang="en-US" dirty="0"/>
          </a:p>
          <a:p>
            <a:r>
              <a:rPr lang="en-US" dirty="0"/>
              <a:t> </a:t>
            </a:r>
          </a:p>
          <a:p>
            <a:r>
              <a:rPr lang="en-US" b="1" dirty="0"/>
              <a:t>Processor: </a:t>
            </a:r>
            <a:r>
              <a:rPr lang="en-US" dirty="0"/>
              <a:t>Intel® Xeon® processor 3500 series</a:t>
            </a:r>
          </a:p>
          <a:p>
            <a:r>
              <a:rPr lang="en-US" b="1" dirty="0"/>
              <a:t>HDD: </a:t>
            </a:r>
            <a:r>
              <a:rPr lang="en-US" dirty="0"/>
              <a:t>Minimum 500GB Disk Space</a:t>
            </a:r>
          </a:p>
          <a:p>
            <a:r>
              <a:rPr lang="en-US" b="1" dirty="0"/>
              <a:t>RAM: </a:t>
            </a:r>
            <a:r>
              <a:rPr lang="en-US" dirty="0"/>
              <a:t>Minimum 4GB </a:t>
            </a:r>
          </a:p>
          <a:p>
            <a:r>
              <a:rPr lang="en-US" b="1" dirty="0"/>
              <a:t>OS: </a:t>
            </a:r>
            <a:r>
              <a:rPr lang="en-US" dirty="0"/>
              <a:t>Windows 10, Linux 6 </a:t>
            </a:r>
          </a:p>
          <a:p>
            <a:r>
              <a:rPr lang="en-US" b="1" dirty="0"/>
              <a:t>Database: </a:t>
            </a:r>
            <a:r>
              <a:rPr lang="en-US" dirty="0"/>
              <a:t>MySQL</a:t>
            </a:r>
          </a:p>
          <a:p>
            <a:r>
              <a:rPr lang="en-US" dirty="0"/>
              <a:t> </a:t>
            </a:r>
          </a:p>
          <a:p>
            <a:r>
              <a:rPr lang="en-US" u="sng" dirty="0"/>
              <a:t>Client Side (minimum requirement):</a:t>
            </a:r>
            <a:endParaRPr lang="en-US" dirty="0"/>
          </a:p>
          <a:p>
            <a:r>
              <a:rPr lang="en-US" dirty="0"/>
              <a:t> </a:t>
            </a:r>
          </a:p>
          <a:p>
            <a:r>
              <a:rPr lang="en-US" dirty="0"/>
              <a:t> </a:t>
            </a:r>
            <a:r>
              <a:rPr lang="en-US" b="1" dirty="0"/>
              <a:t>Processor: </a:t>
            </a:r>
            <a:r>
              <a:rPr lang="en-US" dirty="0"/>
              <a:t>Intel Dual Core</a:t>
            </a:r>
          </a:p>
          <a:p>
            <a:r>
              <a:rPr lang="en-US" b="1" dirty="0"/>
              <a:t>HDD: </a:t>
            </a:r>
            <a:r>
              <a:rPr lang="en-US" dirty="0"/>
              <a:t>Minimum 80GB Disk Space</a:t>
            </a:r>
          </a:p>
          <a:p>
            <a:r>
              <a:rPr lang="en-US" b="1" dirty="0"/>
              <a:t>RAM: </a:t>
            </a:r>
            <a:r>
              <a:rPr lang="en-US" dirty="0"/>
              <a:t>Minimum 2GB</a:t>
            </a:r>
          </a:p>
          <a:p>
            <a:r>
              <a:rPr lang="en-US" b="1" dirty="0"/>
              <a:t>OS: </a:t>
            </a:r>
            <a:r>
              <a:rPr lang="en-US" dirty="0"/>
              <a:t>Windows 7, Linux</a:t>
            </a:r>
          </a:p>
        </p:txBody>
      </p:sp>
    </p:spTree>
    <p:extLst>
      <p:ext uri="{BB962C8B-B14F-4D97-AF65-F5344CB8AC3E}">
        <p14:creationId xmlns:p14="http://schemas.microsoft.com/office/powerpoint/2010/main" val="3154983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6EA97-E4C1-3A4F-1E09-9CF366091F4F}"/>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2D43FC42-6771-055F-E018-53682EF26E89}"/>
              </a:ext>
            </a:extLst>
          </p:cNvPr>
          <p:cNvSpPr>
            <a:spLocks noGrp="1"/>
          </p:cNvSpPr>
          <p:nvPr>
            <p:ph idx="1"/>
          </p:nvPr>
        </p:nvSpPr>
        <p:spPr/>
        <p:txBody>
          <a:bodyPr/>
          <a:lstStyle/>
          <a:p>
            <a:r>
              <a:rPr lang="en-IN" dirty="0"/>
              <a:t>This platform can be enhanced further by integrating payment gateway for customers In order to pay rent online</a:t>
            </a:r>
          </a:p>
          <a:p>
            <a:r>
              <a:rPr lang="en-IN" dirty="0"/>
              <a:t>Relevant services support like packing and moving, Pest control, Electrification and plumbing, Cleaning etc. could be added further.</a:t>
            </a:r>
          </a:p>
          <a:p>
            <a:r>
              <a:rPr lang="en-IN" dirty="0"/>
              <a:t>Customers will be able to make rental agreement on this platform which would include document verification.</a:t>
            </a:r>
          </a:p>
        </p:txBody>
      </p:sp>
    </p:spTree>
    <p:extLst>
      <p:ext uri="{BB962C8B-B14F-4D97-AF65-F5344CB8AC3E}">
        <p14:creationId xmlns:p14="http://schemas.microsoft.com/office/powerpoint/2010/main" val="38337879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70413-3190-C223-10EB-5BBBB2E45A1E}"/>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F82E2406-B52A-CFCE-68C0-483D2082A11A}"/>
              </a:ext>
            </a:extLst>
          </p:cNvPr>
          <p:cNvSpPr>
            <a:spLocks noGrp="1"/>
          </p:cNvSpPr>
          <p:nvPr>
            <p:ph idx="1"/>
          </p:nvPr>
        </p:nvSpPr>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This platform includes designing and developing a digital platform that allows certified owners to advertise their properties online and allows customers to visit the properties online with ocean of data regarding the property. </a:t>
            </a:r>
          </a:p>
          <a:p>
            <a:r>
              <a:rPr lang="en-IN" sz="1800" dirty="0">
                <a:effectLst/>
                <a:latin typeface="Calibri" panose="020F0502020204030204" pitchFamily="34" charset="0"/>
                <a:cs typeface="Mangal" panose="02040503050203030202" pitchFamily="18" charset="0"/>
              </a:rPr>
              <a:t>This will aid customers with buying and renting legal properties verified with our legal team in accordance with rules and regulations everything online. </a:t>
            </a:r>
            <a:endParaRPr lang="en-IN" dirty="0"/>
          </a:p>
        </p:txBody>
      </p:sp>
    </p:spTree>
    <p:extLst>
      <p:ext uri="{BB962C8B-B14F-4D97-AF65-F5344CB8AC3E}">
        <p14:creationId xmlns:p14="http://schemas.microsoft.com/office/powerpoint/2010/main" val="1407955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CA4FE-6BE1-7FC4-6771-25782A130ED9}"/>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BB30E69C-0DCB-CC7D-4D6F-088C4F5BD1D2}"/>
              </a:ext>
            </a:extLst>
          </p:cNvPr>
          <p:cNvSpPr>
            <a:spLocks noGrp="1"/>
          </p:cNvSpPr>
          <p:nvPr>
            <p:ph idx="1"/>
          </p:nvPr>
        </p:nvSpPr>
        <p:spPr>
          <a:xfrm>
            <a:off x="913795" y="2148315"/>
            <a:ext cx="10738274" cy="4709685"/>
          </a:xfrm>
        </p:spPr>
        <p:txBody>
          <a:bodyPr>
            <a:normAutofit/>
          </a:bodyPr>
          <a:lstStyle/>
          <a:p>
            <a:pPr marL="457200">
              <a:lnSpc>
                <a:spcPct val="107000"/>
              </a:lnSpc>
            </a:pPr>
            <a:r>
              <a:rPr lang="en-IN" sz="1800" dirty="0" err="1">
                <a:effectLst/>
                <a:latin typeface="Calibri" panose="020F0502020204030204" pitchFamily="34" charset="0"/>
                <a:ea typeface="Calibri" panose="020F0502020204030204" pitchFamily="34" charset="0"/>
                <a:cs typeface="Mangal" panose="02040503050203030202" pitchFamily="18" charset="0"/>
              </a:rPr>
              <a:t>PropertyGuru</a:t>
            </a:r>
            <a:r>
              <a:rPr lang="en-IN" sz="1800" dirty="0">
                <a:effectLst/>
                <a:latin typeface="Calibri" panose="020F0502020204030204" pitchFamily="34" charset="0"/>
                <a:ea typeface="Calibri" panose="020F0502020204030204" pitchFamily="34" charset="0"/>
                <a:cs typeface="Mangal" panose="02040503050203030202" pitchFamily="18" charset="0"/>
              </a:rPr>
              <a:t> provides common platform for certified owners and customers to rent, sell, buy properties including flats, bungalow, plots, commercial offices, shops and student PG etc.</a:t>
            </a: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It will also bridge the gap between customers and certified property owners, where owners will be able to advertise their properties on this platform and customers will be able to search for properties, view property details, book appointment, contact property owners, book and reserve properties, review owners and properties and make payments through the platform both with comfort of their home.</a:t>
            </a: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The motive of developing this application is to design a feature rich search engine which can make the search of commercial land/properties an easy task</a:t>
            </a:r>
            <a:endParaRPr lang="en-IN" dirty="0"/>
          </a:p>
        </p:txBody>
      </p:sp>
    </p:spTree>
    <p:extLst>
      <p:ext uri="{BB962C8B-B14F-4D97-AF65-F5344CB8AC3E}">
        <p14:creationId xmlns:p14="http://schemas.microsoft.com/office/powerpoint/2010/main" val="18077281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C748D-22B4-506B-3466-FD8E96AE1C3B}"/>
              </a:ext>
            </a:extLst>
          </p:cNvPr>
          <p:cNvSpPr>
            <a:spLocks noGrp="1"/>
          </p:cNvSpPr>
          <p:nvPr>
            <p:ph type="title"/>
          </p:nvPr>
        </p:nvSpPr>
        <p:spPr/>
        <p:txBody>
          <a:bodyPr/>
          <a:lstStyle/>
          <a:p>
            <a:r>
              <a:rPr lang="en-IN" dirty="0"/>
              <a:t>references</a:t>
            </a:r>
          </a:p>
        </p:txBody>
      </p:sp>
      <p:sp>
        <p:nvSpPr>
          <p:cNvPr id="5" name="TextBox 4">
            <a:extLst>
              <a:ext uri="{FF2B5EF4-FFF2-40B4-BE49-F238E27FC236}">
                <a16:creationId xmlns:a16="http://schemas.microsoft.com/office/drawing/2014/main" id="{D9680FC0-D411-4D8B-FC20-26DCAF43109F}"/>
              </a:ext>
            </a:extLst>
          </p:cNvPr>
          <p:cNvSpPr txBox="1"/>
          <p:nvPr/>
        </p:nvSpPr>
        <p:spPr>
          <a:xfrm>
            <a:off x="913795" y="2059619"/>
            <a:ext cx="10200443" cy="1754326"/>
          </a:xfrm>
          <a:prstGeom prst="rect">
            <a:avLst/>
          </a:prstGeom>
          <a:noFill/>
        </p:spPr>
        <p:txBody>
          <a:bodyPr wrap="square" rtlCol="0">
            <a:spAutoFit/>
          </a:bodyPr>
          <a:lstStyle/>
          <a:p>
            <a:pPr marL="342900" lvl="0" indent="-342900" algn="just">
              <a:spcBef>
                <a:spcPts val="35"/>
              </a:spcBef>
              <a:spcAft>
                <a:spcPts val="0"/>
              </a:spcAft>
              <a:buFont typeface="Symbol"/>
              <a:buBlip>
                <a:blip r:embed="rId2"/>
              </a:buBlip>
            </a:pPr>
            <a:r>
              <a:rPr lang="en-US" u="sng"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https://bootstrapmade.com/mentor-free-education-bootstrap-theme/</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u="sng"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https://www.javatpoint.com/java-mail-api-tutorial</a:t>
            </a:r>
            <a:endParaRPr lang="en-US" u="sng"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https://www.w3schools.com/</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4">
                  <a:extLst>
                    <a:ext uri="{A12FA001-AC4F-418D-AE19-62706E023703}">
                      <ahyp:hlinkClr xmlns:ahyp="http://schemas.microsoft.com/office/drawing/2018/hyperlinkcolor" val="tx"/>
                    </a:ext>
                  </a:extLst>
                </a:hlinkClick>
              </a:rPr>
              <a:t>https://javaee.github.io/javaee-spec/javadocs/</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5"/>
              </a:rPr>
              <a:t>https://reactjs.org/docs/</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rPr>
              <a:t>https://docs.oracle.com/javaee/7/api/toc.htm</a:t>
            </a:r>
          </a:p>
        </p:txBody>
      </p:sp>
    </p:spTree>
    <p:extLst>
      <p:ext uri="{BB962C8B-B14F-4D97-AF65-F5344CB8AC3E}">
        <p14:creationId xmlns:p14="http://schemas.microsoft.com/office/powerpoint/2010/main" val="19235062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42045-00BC-59F6-2F8A-F37AEFC15164}"/>
              </a:ext>
            </a:extLst>
          </p:cNvPr>
          <p:cNvSpPr>
            <a:spLocks noGrp="1"/>
          </p:cNvSpPr>
          <p:nvPr>
            <p:ph type="title"/>
          </p:nvPr>
        </p:nvSpPr>
        <p:spPr>
          <a:xfrm>
            <a:off x="919119" y="2765839"/>
            <a:ext cx="10353761" cy="1326321"/>
          </a:xfrm>
        </p:spPr>
        <p:txBody>
          <a:bodyPr>
            <a:normAutofit/>
          </a:bodyPr>
          <a:lstStyle/>
          <a:p>
            <a:r>
              <a:rPr lang="en-IN" sz="4800" dirty="0"/>
              <a:t>Thank you</a:t>
            </a:r>
          </a:p>
        </p:txBody>
      </p:sp>
    </p:spTree>
    <p:extLst>
      <p:ext uri="{BB962C8B-B14F-4D97-AF65-F5344CB8AC3E}">
        <p14:creationId xmlns:p14="http://schemas.microsoft.com/office/powerpoint/2010/main" val="465237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8E1D3-0DA8-6FF6-E3BA-43F31EA625EC}"/>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24403BE8-7D47-C9AB-9EC0-1E464B440991}"/>
              </a:ext>
            </a:extLst>
          </p:cNvPr>
          <p:cNvSpPr>
            <a:spLocks noGrp="1"/>
          </p:cNvSpPr>
          <p:nvPr>
            <p:ph idx="1"/>
          </p:nvPr>
        </p:nvSpPr>
        <p:spPr>
          <a:xfrm>
            <a:off x="913795" y="2122189"/>
            <a:ext cx="10353762" cy="3695136"/>
          </a:xfrm>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 This is initiative to create an online platform for customers to rent/buy properties at best and competitive price and will act as a broker between customer and owner with zero brokerage fees.</a:t>
            </a:r>
          </a:p>
          <a:p>
            <a:r>
              <a:rPr lang="en-IN" sz="1800" dirty="0">
                <a:effectLst/>
                <a:latin typeface="Calibri" panose="020F0502020204030204" pitchFamily="34" charset="0"/>
                <a:cs typeface="Mangal" panose="02040503050203030202" pitchFamily="18" charset="0"/>
              </a:rPr>
              <a:t>This platform will reduce the hassle of people looking for properties, So </a:t>
            </a:r>
            <a:r>
              <a:rPr lang="en-IN" sz="1800" dirty="0" err="1">
                <a:effectLst/>
                <a:latin typeface="Calibri" panose="020F0502020204030204" pitchFamily="34" charset="0"/>
                <a:cs typeface="Mangal" panose="02040503050203030202" pitchFamily="18" charset="0"/>
              </a:rPr>
              <a:t>PropertyGuru</a:t>
            </a:r>
            <a:r>
              <a:rPr lang="en-IN" sz="1800" dirty="0">
                <a:effectLst/>
                <a:latin typeface="Calibri" panose="020F0502020204030204" pitchFamily="34" charset="0"/>
                <a:cs typeface="Mangal" panose="02040503050203030202" pitchFamily="18" charset="0"/>
              </a:rPr>
              <a:t> provides one stop solution for such problem.</a:t>
            </a:r>
          </a:p>
          <a:p>
            <a:r>
              <a:rPr lang="en-IN" sz="1800" dirty="0" err="1">
                <a:effectLst/>
                <a:latin typeface="Calibri" panose="020F0502020204030204" pitchFamily="34" charset="0"/>
                <a:cs typeface="Mangal" panose="02040503050203030202" pitchFamily="18" charset="0"/>
              </a:rPr>
              <a:t>PropertyGuru</a:t>
            </a:r>
            <a:r>
              <a:rPr lang="en-IN" sz="1800" dirty="0">
                <a:effectLst/>
                <a:latin typeface="Calibri" panose="020F0502020204030204" pitchFamily="34" charset="0"/>
                <a:cs typeface="Mangal" panose="02040503050203030202" pitchFamily="18" charset="0"/>
              </a:rPr>
              <a:t> provides simple yet effective platform for property dealing.</a:t>
            </a:r>
            <a:endParaRPr lang="en-IN" dirty="0"/>
          </a:p>
        </p:txBody>
      </p:sp>
    </p:spTree>
    <p:extLst>
      <p:ext uri="{BB962C8B-B14F-4D97-AF65-F5344CB8AC3E}">
        <p14:creationId xmlns:p14="http://schemas.microsoft.com/office/powerpoint/2010/main" val="2339841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8A29B74B-DDCE-E2AD-BE84-FD881C568F4F}"/>
              </a:ext>
            </a:extLst>
          </p:cNvPr>
          <p:cNvSpPr>
            <a:spLocks noGrp="1"/>
          </p:cNvSpPr>
          <p:nvPr>
            <p:ph idx="1"/>
          </p:nvPr>
        </p:nvSpPr>
        <p:spPr>
          <a:xfrm>
            <a:off x="913795" y="2553264"/>
            <a:ext cx="10353762" cy="3695136"/>
          </a:xfrm>
        </p:spPr>
        <p:txBody>
          <a:bodyPr>
            <a:normAutofit/>
          </a:bodyPr>
          <a:lstStyle/>
          <a:p>
            <a:pPr marL="0" indent="0" algn="ctr">
              <a:buNone/>
            </a:pPr>
            <a:r>
              <a:rPr lang="en-IN" sz="3000" dirty="0"/>
              <a:t>Front End – React </a:t>
            </a:r>
          </a:p>
          <a:p>
            <a:pPr marL="0" indent="0" algn="ctr">
              <a:buNone/>
            </a:pPr>
            <a:r>
              <a:rPr lang="en-IN" sz="3000" dirty="0"/>
              <a:t>Back End – Java Spring Boot</a:t>
            </a:r>
          </a:p>
          <a:p>
            <a:pPr marL="0" indent="0" algn="ctr">
              <a:buNone/>
            </a:pPr>
            <a:r>
              <a:rPr lang="en-IN" sz="3000" dirty="0"/>
              <a:t>Database – MySql</a:t>
            </a:r>
          </a:p>
        </p:txBody>
      </p:sp>
    </p:spTree>
    <p:extLst>
      <p:ext uri="{BB962C8B-B14F-4D97-AF65-F5344CB8AC3E}">
        <p14:creationId xmlns:p14="http://schemas.microsoft.com/office/powerpoint/2010/main" val="3247523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919119" y="2765839"/>
            <a:ext cx="10353761" cy="1326321"/>
          </a:xfrm>
        </p:spPr>
        <p:txBody>
          <a:bodyPr/>
          <a:lstStyle/>
          <a:p>
            <a:r>
              <a:rPr lang="en-IN" sz="4800" dirty="0"/>
              <a:t>UML</a:t>
            </a:r>
            <a:r>
              <a:rPr lang="en-IN" dirty="0"/>
              <a:t> </a:t>
            </a:r>
            <a:r>
              <a:rPr lang="en-IN" sz="4800" dirty="0"/>
              <a:t>Diagrams</a:t>
            </a:r>
          </a:p>
        </p:txBody>
      </p:sp>
    </p:spTree>
    <p:extLst>
      <p:ext uri="{BB962C8B-B14F-4D97-AF65-F5344CB8AC3E}">
        <p14:creationId xmlns:p14="http://schemas.microsoft.com/office/powerpoint/2010/main" val="2774987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626034" y="248745"/>
            <a:ext cx="10353761" cy="1326321"/>
          </a:xfrm>
        </p:spPr>
        <p:txBody>
          <a:bodyPr/>
          <a:lstStyle/>
          <a:p>
            <a:r>
              <a:rPr lang="en-IN" dirty="0"/>
              <a:t>E-R Diagram</a:t>
            </a:r>
          </a:p>
        </p:txBody>
      </p:sp>
      <p:pic>
        <p:nvPicPr>
          <p:cNvPr id="11" name="Content Placeholder 10">
            <a:extLst>
              <a:ext uri="{FF2B5EF4-FFF2-40B4-BE49-F238E27FC236}">
                <a16:creationId xmlns:a16="http://schemas.microsoft.com/office/drawing/2014/main" id="{7E2A4A12-9E0C-1837-7233-1CBD766E25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9867" y="1388533"/>
            <a:ext cx="9863666" cy="5105400"/>
          </a:xfrm>
        </p:spPr>
      </p:pic>
    </p:spTree>
    <p:extLst>
      <p:ext uri="{BB962C8B-B14F-4D97-AF65-F5344CB8AC3E}">
        <p14:creationId xmlns:p14="http://schemas.microsoft.com/office/powerpoint/2010/main" val="3722614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1C013-CB29-0AEB-172F-1422AE647F19}"/>
              </a:ext>
            </a:extLst>
          </p:cNvPr>
          <p:cNvSpPr>
            <a:spLocks noGrp="1"/>
          </p:cNvSpPr>
          <p:nvPr>
            <p:ph type="title"/>
          </p:nvPr>
        </p:nvSpPr>
        <p:spPr>
          <a:xfrm>
            <a:off x="833896" y="0"/>
            <a:ext cx="10353761" cy="1326321"/>
          </a:xfrm>
        </p:spPr>
        <p:txBody>
          <a:bodyPr/>
          <a:lstStyle/>
          <a:p>
            <a:r>
              <a:rPr lang="en-IN" dirty="0"/>
              <a:t>Class diagram</a:t>
            </a:r>
          </a:p>
        </p:txBody>
      </p:sp>
      <p:pic>
        <p:nvPicPr>
          <p:cNvPr id="6" name="Content Placeholder 5">
            <a:extLst>
              <a:ext uri="{FF2B5EF4-FFF2-40B4-BE49-F238E27FC236}">
                <a16:creationId xmlns:a16="http://schemas.microsoft.com/office/drawing/2014/main" id="{661F1396-ACA0-1D96-40F3-34EA5CEDDB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761" y="1326321"/>
            <a:ext cx="7118674" cy="4998651"/>
          </a:xfrm>
        </p:spPr>
      </p:pic>
    </p:spTree>
    <p:extLst>
      <p:ext uri="{BB962C8B-B14F-4D97-AF65-F5344CB8AC3E}">
        <p14:creationId xmlns:p14="http://schemas.microsoft.com/office/powerpoint/2010/main" val="2798197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919119" y="91440"/>
            <a:ext cx="10353761" cy="1326321"/>
          </a:xfrm>
        </p:spPr>
        <p:txBody>
          <a:bodyPr/>
          <a:lstStyle/>
          <a:p>
            <a:r>
              <a:rPr lang="en-IN" dirty="0"/>
              <a:t>Admin use case diagram</a:t>
            </a:r>
          </a:p>
        </p:txBody>
      </p:sp>
      <p:pic>
        <p:nvPicPr>
          <p:cNvPr id="7" name="Content Placeholder 6">
            <a:extLst>
              <a:ext uri="{FF2B5EF4-FFF2-40B4-BE49-F238E27FC236}">
                <a16:creationId xmlns:a16="http://schemas.microsoft.com/office/drawing/2014/main" id="{0A384BFC-B396-C1DF-796B-1AAF668F21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50496" y="1299883"/>
            <a:ext cx="5073551" cy="5278682"/>
          </a:xfrm>
        </p:spPr>
      </p:pic>
    </p:spTree>
    <p:extLst>
      <p:ext uri="{BB962C8B-B14F-4D97-AF65-F5344CB8AC3E}">
        <p14:creationId xmlns:p14="http://schemas.microsoft.com/office/powerpoint/2010/main" val="21848177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772</TotalTime>
  <Words>642</Words>
  <Application>Microsoft Office PowerPoint</Application>
  <PresentationFormat>Widescreen</PresentationFormat>
  <Paragraphs>84</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Bookman Old Style</vt:lpstr>
      <vt:lpstr>Calibri</vt:lpstr>
      <vt:lpstr>Rockwell</vt:lpstr>
      <vt:lpstr>Symbol</vt:lpstr>
      <vt:lpstr>Times New Roman</vt:lpstr>
      <vt:lpstr>Wingdings 2</vt:lpstr>
      <vt:lpstr>Damask</vt:lpstr>
      <vt:lpstr>Propertyguru  Online property dealing site</vt:lpstr>
      <vt:lpstr>Points to be discussed</vt:lpstr>
      <vt:lpstr>introduction</vt:lpstr>
      <vt:lpstr>Objectives</vt:lpstr>
      <vt:lpstr>Technologies used</vt:lpstr>
      <vt:lpstr>UML Diagrams</vt:lpstr>
      <vt:lpstr>E-R Diagram</vt:lpstr>
      <vt:lpstr>Class diagram</vt:lpstr>
      <vt:lpstr>Admin use case diagram</vt:lpstr>
      <vt:lpstr>Owner and buyer use case diagram</vt:lpstr>
      <vt:lpstr>Sequence diagrams</vt:lpstr>
      <vt:lpstr>Login sequence</vt:lpstr>
      <vt:lpstr>Registration sequence</vt:lpstr>
      <vt:lpstr>Forgot password sequence</vt:lpstr>
      <vt:lpstr>screenshots</vt:lpstr>
      <vt:lpstr>User registration and login page</vt:lpstr>
      <vt:lpstr>Reset password and email from PROPERTYGURU</vt:lpstr>
      <vt:lpstr>Dashboard after successful login</vt:lpstr>
      <vt:lpstr>Property and owner details</vt:lpstr>
      <vt:lpstr>Book appointment</vt:lpstr>
      <vt:lpstr>Wishlist</vt:lpstr>
      <vt:lpstr>Update password</vt:lpstr>
      <vt:lpstr>Admin dashboard</vt:lpstr>
      <vt:lpstr>OWNER DASHBOARD</vt:lpstr>
      <vt:lpstr>ADD PROPERTY</vt:lpstr>
      <vt:lpstr>specifications</vt:lpstr>
      <vt:lpstr>Software and hardware requirement</vt:lpstr>
      <vt:lpstr>Future scope</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UrbanEstate  Online property dealing site</dc:title>
  <dc:creator>Ajinkya Rokade</dc:creator>
  <cp:lastModifiedBy>Siddhesh Patil</cp:lastModifiedBy>
  <cp:revision>30</cp:revision>
  <dcterms:created xsi:type="dcterms:W3CDTF">2023-03-10T17:05:42Z</dcterms:created>
  <dcterms:modified xsi:type="dcterms:W3CDTF">2023-08-29T22:52:12Z</dcterms:modified>
</cp:coreProperties>
</file>

<file path=docProps/thumbnail.jpeg>
</file>